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60" r:id="rId4"/>
    <p:sldId id="261" r:id="rId5"/>
    <p:sldId id="275" r:id="rId6"/>
    <p:sldId id="278" r:id="rId7"/>
    <p:sldId id="276" r:id="rId8"/>
    <p:sldId id="277" r:id="rId9"/>
    <p:sldId id="266" r:id="rId10"/>
    <p:sldId id="264" r:id="rId11"/>
    <p:sldId id="272" r:id="rId12"/>
    <p:sldId id="279" r:id="rId13"/>
    <p:sldId id="28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0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857496"/>
            <a:ext cx="7715304" cy="307183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ВНИМАНИЮ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ОРГАНИЗАЦИЙ ТОРГОВЛИ И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БЫТОВОГО ОБСЛУЖИВАНИЯ</a:t>
            </a:r>
          </a:p>
          <a:p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РЕКОМЕНДУЮТ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4357694"/>
            <a:ext cx="1950621" cy="1838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7752" y="4357694"/>
            <a:ext cx="2143140" cy="180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643050"/>
            <a:ext cx="8503920" cy="464347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sz="800" dirty="0" smtClean="0"/>
          </a:p>
          <a:p>
            <a:pPr algn="just"/>
            <a:r>
              <a:rPr lang="ru-RU" sz="2300" dirty="0" smtClean="0"/>
              <a:t>организовать </a:t>
            </a:r>
            <a:r>
              <a:rPr lang="ru-RU" sz="2300" b="1" dirty="0" smtClean="0">
                <a:solidFill>
                  <a:srgbClr val="FF0000"/>
                </a:solidFill>
              </a:rPr>
              <a:t>безопасное перемещение </a:t>
            </a:r>
            <a:r>
              <a:rPr lang="ru-RU" sz="2300" dirty="0" smtClean="0"/>
              <a:t>посетителей </a:t>
            </a:r>
            <a:r>
              <a:rPr lang="ru-RU" sz="2300" b="1" dirty="0" smtClean="0">
                <a:solidFill>
                  <a:srgbClr val="FF0000"/>
                </a:solidFill>
              </a:rPr>
              <a:t>с соблюдением дистанции в 1-1,5 м</a:t>
            </a:r>
          </a:p>
          <a:p>
            <a:pPr algn="just"/>
            <a:r>
              <a:rPr lang="ru-RU" sz="2300" b="1" dirty="0" smtClean="0">
                <a:solidFill>
                  <a:srgbClr val="FF0000"/>
                </a:solidFill>
              </a:rPr>
              <a:t>нанести специальную разметку </a:t>
            </a:r>
            <a:r>
              <a:rPr lang="ru-RU" sz="2300" dirty="0" smtClean="0"/>
              <a:t>(не менее 1-1,5 м) между линиями разметки для </a:t>
            </a:r>
            <a:r>
              <a:rPr lang="ru-RU" sz="2300" dirty="0" err="1" smtClean="0"/>
              <a:t>дистанцирования</a:t>
            </a:r>
            <a:r>
              <a:rPr lang="ru-RU" sz="2300" dirty="0" smtClean="0"/>
              <a:t> покупателей в местах расположения касс</a:t>
            </a:r>
          </a:p>
          <a:p>
            <a:pPr algn="just"/>
            <a:endParaRPr lang="ru-RU" sz="2300" b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071942"/>
            <a:ext cx="200026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4071942"/>
            <a:ext cx="2000244" cy="2000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 descr="W:\Upr10\2_РЕКЛАМА\Социальная реклама\Наша соцреклама\Иконки\23_Дистанция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0" y="4000504"/>
            <a:ext cx="214314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информировать потребителей </a:t>
            </a:r>
            <a:r>
              <a:rPr lang="ru-RU" sz="2400" dirty="0" smtClean="0"/>
              <a:t>о важности </a:t>
            </a:r>
            <a:r>
              <a:rPr lang="ru-RU" sz="2400" b="1" dirty="0" smtClean="0">
                <a:solidFill>
                  <a:srgbClr val="FF0000"/>
                </a:solidFill>
              </a:rPr>
              <a:t>соблюдения безопасную дистанции 1-1,5 метра</a:t>
            </a:r>
            <a:r>
              <a:rPr lang="ru-RU" sz="2400" dirty="0" smtClean="0"/>
              <a:t> и использовать средства индивидуальной защиты (маски, перчатки)</a:t>
            </a:r>
            <a:endParaRPr lang="ru-RU" sz="2400" b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6146" name="Picture 2" descr="W:\Upr10\2_РЕКЛАМА\Социальная реклама\Наша соцреклама\Иконки\22_информирование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857628"/>
            <a:ext cx="2143125" cy="2143125"/>
          </a:xfrm>
          <a:prstGeom prst="rect">
            <a:avLst/>
          </a:prstGeom>
          <a:noFill/>
        </p:spPr>
      </p:pic>
      <p:pic>
        <p:nvPicPr>
          <p:cNvPr id="6149" name="Picture 5" descr="W:\Upr10\2_РЕКЛАМА\Социальная реклама\Наша соцреклама\Иконки\23_Дистанция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3857628"/>
            <a:ext cx="2143140" cy="2143140"/>
          </a:xfrm>
          <a:prstGeom prst="rect">
            <a:avLst/>
          </a:prstGeom>
          <a:noFill/>
        </p:spPr>
      </p:pic>
      <p:pic>
        <p:nvPicPr>
          <p:cNvPr id="6150" name="Picture 6" descr="W:\Upr10\2_РЕКЛАМА\Социальная реклама\Наша соцреклама\Иконки\8_Маска-Перчатка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87" y="3857628"/>
            <a:ext cx="2040269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10993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Рекомендации по минимизации распространения COVID-19</a:t>
            </a:r>
          </a:p>
          <a:p>
            <a:endParaRPr lang="ru-RU" sz="800" dirty="0" smtClean="0">
              <a:solidFill>
                <a:srgbClr val="FF0000"/>
              </a:solidFill>
            </a:endParaRPr>
          </a:p>
          <a:p>
            <a:r>
              <a:rPr lang="ru-RU" sz="1800" dirty="0" smtClean="0">
                <a:solidFill>
                  <a:srgbClr val="FF0000"/>
                </a:solidFill>
              </a:rPr>
              <a:t>В магазинах и объектах бытового обслуживания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РЕКОМЕНДУЮТ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4857760"/>
            <a:ext cx="5357850" cy="1343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715304" cy="3143272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обращаемся с настоятельной просьбой к торговым организациям и организациям бытового обслуживания</a:t>
            </a:r>
          </a:p>
          <a:p>
            <a:endParaRPr lang="ru-RU" sz="900" dirty="0" smtClean="0">
              <a:solidFill>
                <a:srgbClr val="FF0000"/>
              </a:solidFill>
            </a:endParaRPr>
          </a:p>
          <a:p>
            <a:r>
              <a:rPr lang="ru-RU" sz="3000" dirty="0" smtClean="0">
                <a:solidFill>
                  <a:srgbClr val="FF0000"/>
                </a:solidFill>
              </a:rPr>
              <a:t>ответственно отнестись</a:t>
            </a:r>
          </a:p>
          <a:p>
            <a:endParaRPr lang="ru-RU" sz="90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к соблюдению рекомендаций по минимизации риска распространения </a:t>
            </a:r>
            <a:r>
              <a:rPr lang="ru-RU" sz="2000" dirty="0" err="1" smtClean="0">
                <a:solidFill>
                  <a:srgbClr val="FF0000"/>
                </a:solidFill>
              </a:rPr>
              <a:t>коронавируса</a:t>
            </a:r>
            <a:r>
              <a:rPr lang="ru-RU" sz="2000" dirty="0" smtClean="0">
                <a:solidFill>
                  <a:srgbClr val="FF0000"/>
                </a:solidFill>
              </a:rPr>
              <a:t> COVID-19</a:t>
            </a:r>
          </a:p>
          <a:p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9088" y="285728"/>
            <a:ext cx="13271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1143008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10993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Рекомендации по минимизации распространения COVID-19</a:t>
            </a:r>
          </a:p>
          <a:p>
            <a:endParaRPr lang="ru-RU" sz="800" dirty="0" smtClean="0">
              <a:solidFill>
                <a:srgbClr val="FF0000"/>
              </a:solidFill>
            </a:endParaRPr>
          </a:p>
          <a:p>
            <a:r>
              <a:rPr lang="ru-RU" sz="1800" dirty="0" smtClean="0">
                <a:solidFill>
                  <a:srgbClr val="FF0000"/>
                </a:solidFill>
              </a:rPr>
              <a:t>В магазинах и объектах бытового обслуживания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РЕКОМЕНДУЮТ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4857760"/>
            <a:ext cx="5357850" cy="1343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не допускать к работе лиц с признаками инфекции</a:t>
            </a:r>
            <a:r>
              <a:rPr lang="ru-RU" b="0" dirty="0" smtClean="0"/>
              <a:t> (насморк, чихание, кашель, повышенная температура тела)</a:t>
            </a:r>
          </a:p>
          <a:p>
            <a:pPr algn="l"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обеспечить</a:t>
            </a:r>
            <a:r>
              <a:rPr lang="ru-RU" b="0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сотрудников</a:t>
            </a:r>
            <a:r>
              <a:rPr lang="ru-RU" b="0" dirty="0" smtClean="0"/>
              <a:t> индивидуальными </a:t>
            </a:r>
            <a:r>
              <a:rPr lang="ru-RU" b="1" dirty="0" smtClean="0">
                <a:solidFill>
                  <a:srgbClr val="FF0000"/>
                </a:solidFill>
              </a:rPr>
              <a:t>средствами защиты</a:t>
            </a:r>
            <a:r>
              <a:rPr lang="ru-RU" b="0" dirty="0" smtClean="0"/>
              <a:t> (масками, повязками или щитками), дезинфицирующими средствами для обработки рук</a:t>
            </a:r>
          </a:p>
          <a:p>
            <a:pPr algn="l">
              <a:buFont typeface="Wingdings" pitchFamily="2" charset="2"/>
              <a:buChar char="§"/>
            </a:pP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4572008"/>
            <a:ext cx="18192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обслуживать </a:t>
            </a:r>
            <a:r>
              <a:rPr lang="ru-RU" dirty="0" smtClean="0"/>
              <a:t>потребителей, </a:t>
            </a:r>
            <a:r>
              <a:rPr lang="ru-RU" b="1" dirty="0" smtClean="0">
                <a:solidFill>
                  <a:srgbClr val="FF0000"/>
                </a:solidFill>
              </a:rPr>
              <a:t>вести расчеты </a:t>
            </a:r>
            <a:r>
              <a:rPr lang="ru-RU" dirty="0" smtClean="0"/>
              <a:t>с потребителями </a:t>
            </a:r>
            <a:r>
              <a:rPr lang="ru-RU" b="1" dirty="0" smtClean="0">
                <a:solidFill>
                  <a:srgbClr val="FF0000"/>
                </a:solidFill>
              </a:rPr>
              <a:t>в масках и в перчатках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857364"/>
            <a:ext cx="8503920" cy="44291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 smtClean="0"/>
              <a:t>обеспечить  и контролировать </a:t>
            </a:r>
            <a:r>
              <a:rPr lang="ru-RU" sz="2400" b="1" dirty="0" smtClean="0">
                <a:solidFill>
                  <a:srgbClr val="FF0000"/>
                </a:solidFill>
              </a:rPr>
              <a:t>наличие в санитарных узлах мыла</a:t>
            </a:r>
            <a:r>
              <a:rPr lang="ru-RU" sz="2400" dirty="0" smtClean="0"/>
              <a:t> для мытья рук и дозаторов с </a:t>
            </a:r>
            <a:r>
              <a:rPr lang="ru-RU" sz="2400" b="1" dirty="0" smtClean="0">
                <a:solidFill>
                  <a:srgbClr val="FF0000"/>
                </a:solidFill>
              </a:rPr>
              <a:t>дезинфицирующими средствами</a:t>
            </a:r>
            <a:endParaRPr lang="ru-RU" sz="2400" dirty="0" smtClean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6" y="3429000"/>
            <a:ext cx="250033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357562"/>
            <a:ext cx="264320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22" y="3357562"/>
            <a:ext cx="257176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установить на входе/выходе</a:t>
            </a:r>
            <a:r>
              <a:rPr lang="ru-RU" sz="2400" dirty="0" smtClean="0"/>
              <a:t> дозаторы с дезинфицирующими средствами для обработки посетителями рук</a:t>
            </a:r>
          </a:p>
          <a:p>
            <a:pPr algn="ctr">
              <a:buNone/>
            </a:pPr>
            <a:endParaRPr lang="ru-RU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071942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4071942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3143248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обеспечить  хранение пищевых продуктов </a:t>
            </a:r>
            <a:r>
              <a:rPr lang="ru-RU" sz="2400" dirty="0" smtClean="0"/>
              <a:t>с соблюдением условий хранения, сроков годности, требований к товарному соседству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расфасовку товаров производить в отдельном помещении</a:t>
            </a:r>
            <a:r>
              <a:rPr lang="ru-RU" sz="2400" dirty="0" smtClean="0"/>
              <a:t> или на расстоянии не менее 1-1,5 м от мест нахождения потребителей</a:t>
            </a:r>
          </a:p>
          <a:p>
            <a:pPr>
              <a:buFont typeface="Wingdings" pitchFamily="2" charset="2"/>
              <a:buChar char="§"/>
            </a:pPr>
            <a:endParaRPr lang="ru-RU" sz="2400" dirty="0" smtClean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4143380"/>
            <a:ext cx="3674073" cy="2044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57158" y="1857364"/>
            <a:ext cx="8448514" cy="44291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исключить возможность </a:t>
            </a:r>
            <a:r>
              <a:rPr lang="ru-RU" sz="2400" dirty="0" smtClean="0"/>
              <a:t>покупателям самостоятельно осуществлять нарезку пищевых продуктов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передачу</a:t>
            </a:r>
            <a:r>
              <a:rPr lang="ru-RU" sz="2400" dirty="0" smtClean="0"/>
              <a:t> покупателям </a:t>
            </a:r>
            <a:r>
              <a:rPr lang="ru-RU" sz="2400" b="1" dirty="0" smtClean="0">
                <a:solidFill>
                  <a:srgbClr val="FF0000"/>
                </a:solidFill>
              </a:rPr>
              <a:t>пищевых продуктов </a:t>
            </a:r>
            <a:r>
              <a:rPr lang="ru-RU" sz="2400" dirty="0" smtClean="0"/>
              <a:t>осуществлять </a:t>
            </a:r>
            <a:r>
              <a:rPr lang="ru-RU" sz="2400" b="1" dirty="0" smtClean="0">
                <a:solidFill>
                  <a:srgbClr val="FF0000"/>
                </a:solidFill>
              </a:rPr>
              <a:t>в упакованном виде</a:t>
            </a:r>
            <a:r>
              <a:rPr lang="ru-RU" sz="2400" dirty="0" smtClean="0"/>
              <a:t>, не проводить дегустации и иные подобные мероприятия</a:t>
            </a:r>
          </a:p>
          <a:p>
            <a:pPr>
              <a:buFont typeface="Wingdings" pitchFamily="2" charset="2"/>
              <a:buChar char="§"/>
            </a:pPr>
            <a:endParaRPr lang="ru-RU" sz="2400" dirty="0" smtClean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122" name="Picture 2" descr="W:\Upr10\2_РЕКЛАМА\Социальная реклама\Наша соцреклама\Иконки\30_Продукт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4429132"/>
            <a:ext cx="1714512" cy="1714512"/>
          </a:xfrm>
          <a:prstGeom prst="rect">
            <a:avLst/>
          </a:prstGeom>
          <a:noFill/>
        </p:spPr>
      </p:pic>
      <p:pic>
        <p:nvPicPr>
          <p:cNvPr id="8" name="Picture 2" descr="W:\Upr10\2_РЕКЛАМА\Социальная реклама\Наша соцреклама\Иконки\30_Продукт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4429132"/>
            <a:ext cx="1714512" cy="1714512"/>
          </a:xfrm>
          <a:prstGeom prst="rect">
            <a:avLst/>
          </a:prstGeom>
          <a:noFill/>
        </p:spPr>
      </p:pic>
      <p:pic>
        <p:nvPicPr>
          <p:cNvPr id="9" name="Picture 2" descr="W:\Upr10\2_РЕКЛАМА\Социальная реклама\Наша соцреклама\Иконки\30_Продукт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4429132"/>
            <a:ext cx="1714512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1800" b="1" dirty="0" smtClean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 smtClean="0">
                <a:solidFill>
                  <a:srgbClr val="0F772F"/>
                </a:solidFill>
              </a:rPr>
            </a:br>
            <a:r>
              <a:rPr lang="ru-RU" sz="2000" b="1" dirty="0" smtClean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643050"/>
            <a:ext cx="8503920" cy="464347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в течение рабочего дня </a:t>
            </a:r>
            <a:r>
              <a:rPr lang="ru-RU" sz="2400" b="1" dirty="0" smtClean="0">
                <a:solidFill>
                  <a:srgbClr val="FF0000"/>
                </a:solidFill>
              </a:rPr>
              <a:t>каждые 2 часа проводить влажную уборку </a:t>
            </a:r>
            <a:r>
              <a:rPr lang="ru-RU" sz="2400" dirty="0" smtClean="0"/>
              <a:t>помещений, часто используемых предметов с применением дезинфицирующих средств: обработка ручек дверей, поручней, витрин самообслуживания и т.д.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при наличии возможности </a:t>
            </a:r>
            <a:r>
              <a:rPr lang="ru-RU" sz="2400" b="1" dirty="0" smtClean="0">
                <a:solidFill>
                  <a:srgbClr val="FF0000"/>
                </a:solidFill>
              </a:rPr>
              <a:t>проветривать помещение каждые 2 часа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2050" name="Picture 2" descr="W:\Upr10\2_РЕКЛАМА\Социальная реклама\Наша соцреклама\Иконки\16_Уборка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4429132"/>
            <a:ext cx="1714512" cy="1714512"/>
          </a:xfrm>
          <a:prstGeom prst="rect">
            <a:avLst/>
          </a:prstGeom>
          <a:noFill/>
        </p:spPr>
      </p:pic>
      <p:pic>
        <p:nvPicPr>
          <p:cNvPr id="2051" name="Picture 3" descr="W:\Upr10\2_РЕКЛАМА\Социальная реклама\Наша соцреклама\Иконки\17-Уборка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4429132"/>
            <a:ext cx="1714512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244</TotalTime>
  <Words>316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Официальная</vt:lpstr>
      <vt:lpstr>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антимонопольного регулирования и торговли РЕКОМЕНДУЕТ</dc:title>
  <dc:creator>Гаврильчик Инна Анатольевна</dc:creator>
  <cp:lastModifiedBy>Пользователь</cp:lastModifiedBy>
  <cp:revision>48</cp:revision>
  <dcterms:created xsi:type="dcterms:W3CDTF">2020-06-11T16:34:18Z</dcterms:created>
  <dcterms:modified xsi:type="dcterms:W3CDTF">2021-09-27T13:28:03Z</dcterms:modified>
</cp:coreProperties>
</file>